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19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0.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e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0124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7444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5496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389372"/>
            <a:ext cx="768096" cy="768096"/>
          </a:xfrm>
          <a:prstGeom prst="rect">
            <a:avLst/>
          </a:prstGeom>
        </p:spPr>
      </p:pic>
      <p:sp>
        <p:nvSpPr>
          <p:cNvPr id="8" name="MasterShapeName"/>
          <p:cNvSpPr/>
          <p:nvPr/>
        </p:nvSpPr>
        <p:spPr>
          <a:xfrm>
            <a:off x="4681728" y="10124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7444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5496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3893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1678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c4a80d89b&amp;color=RGB(0,96,96)">
            <a:hlinkClick r:id="rId6" action="ppaction://hlinksldjump"/>
          </p:cNvPr>
          <p:cNvSpPr/>
          <p:nvPr/>
        </p:nvSpPr>
        <p:spPr>
          <a:xfrm>
            <a:off x="5943600" y="38999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7050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b8553298d&amp;color=RGB(0,96,96)">
            <a:hlinkClick r:id="rId7" action="ppaction://hlinksldjump"/>
          </p:cNvPr>
          <p:cNvSpPr/>
          <p:nvPr/>
        </p:nvSpPr>
        <p:spPr>
          <a:xfrm>
            <a:off x="5943600" y="55448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9.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9.xml"/><Relationship Id="rId2" Type="http://schemas.openxmlformats.org/officeDocument/2006/relationships/image" Target="../media/image18.jpeg"/><Relationship Id="rId1" Type="http://schemas.openxmlformats.org/officeDocument/2006/relationships/image" Target="../media/image17.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slide" Target="slide8.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b8553298d?vaa=1&amp;vcp=1&amp;vop=1&amp;pid=665dd6c57&amp;color=0,55,96&amp;vtp=1&amp;bt=1&amp;bbb=1&amp;hb=1"/>
          <p:cNvSpPr/>
          <p:nvPr/>
        </p:nvSpPr>
        <p:spPr>
          <a:xfrm>
            <a:off x="502920" y="1752859"/>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[广西崇左2025高二联考]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下图是印度最著名的雕刻——阿育王时代创作的鹿野苑的狮子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，这可以用于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证明(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4" name="QC_5_BD.9_2#b8553298d?vaa=1&amp;vcp=1&amp;vop=1&amp;pid=665dd6c57&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184648" y="2657988"/>
            <a:ext cx="1216152"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9_3#b8553298d?vaa=1&amp;vcp=1&amp;vop=1&amp;pid=665dd6c57&amp;color=0,55,96&amp;vtp=1&amp;bbb=1&amp;hb=1"/>
          <p:cNvSpPr/>
          <p:nvPr/>
        </p:nvSpPr>
        <p:spPr>
          <a:xfrm>
            <a:off x="502920" y="4448688"/>
            <a:ext cx="10570464" cy="7732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构成钟形体沟槽的细长花瓣、钟形体本身、刻画在顶板上的动物的写实主义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、四只警觉的狮子的程式化的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绷紧的肌肉和深雕的足爪</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——所有这些特征都与伟大的都城波斯波利斯出土的阿契美尼德雕刻雷同。</a:t>
            </a:r>
            <a:endParaRPr lang="en-US" altLang="zh-CN" dirty="0"/>
          </a:p>
        </p:txBody>
      </p:sp>
      <p:sp>
        <p:nvSpPr>
          <p:cNvPr id="6" name="QC_5_BD.9_4#b8553298d.choices?vaa=1&amp;vcp=1&amp;vop=1&amp;pid=665dd6c57&amp;color=0,55,96&amp;vtp=1&amp;bbb=1"/>
          <p:cNvSpPr/>
          <p:nvPr/>
        </p:nvSpPr>
        <p:spPr>
          <a:xfrm>
            <a:off x="502920" y="527437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区域文明之间存在联系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波斯是人类文明发源地</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古代印度文明源于波斯</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世界文明实现密切交流</a:t>
            </a:r>
            <a:endParaRPr lang="en-US" altLang="zh-CN" sz="18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b8553298d?vaa=1&amp;vcp=1&amp;vop=1&amp;pid=665dd6c57&amp;color=0,55,96&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【解析】本题考查古印度的艺术。根据材料“阿育王时代创作的鹿野苑的狮子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”“与伟大的都城波斯波利斯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出土的阿契美尼德雕刻雷同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，古代印度的狮子雕刻与波斯出土的阿契美尼德雕刻在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多个特征上具有相似性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，这表明两个地区文明之间存在一定的联系，A项正确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；材料分析的是南亚雕刻受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西亚雕刻艺术影响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，并非波斯是人类文明起源地，且这一说法本身不符合史实，排除B项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；材料中只涉及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雕刻艺术一项内容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，不足以说明古代印度文明源于波斯，排除C项；结合所学知识可知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，世界文明实现密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切交流是在近代新航路开辟以后</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12_1#b8553298d?vaa=1&amp;vcp=1&amp;vop=1&amp;pid=665dd6c57&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7989571ce?vaa=1&amp;vcp=1&amp;vop=1&amp;pid=665dd6c57&amp;color=0,55,96&amp;vtp=1&amp;bt=1&amp;bbb=1"/>
          <p:cNvSpPr/>
          <p:nvPr/>
        </p:nvSpPr>
        <p:spPr>
          <a:xfrm>
            <a:off x="502920" y="2334105"/>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[湖南名校2025高二期中]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下图是有关越南、朝鲜、日本三国的文字史料。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据此推论正确的是(</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pic>
        <p:nvPicPr>
          <p:cNvPr id="4" name="QC_5_BD.13_3#7989571ce?iti=1&amp;htil=1&amp;vaa=1&amp;vcp=1&amp;vop=1&amp;pid=665dd6c57&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19072" y="2837279"/>
            <a:ext cx="1088136"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3_4#7989571ce?iti=2&amp;htil=1&amp;vaa=1&amp;vcp=1&amp;vop=1&amp;pid=665dd6c57&amp;color=0,55,96&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248656" y="2828135"/>
            <a:ext cx="1078992"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3_5#7989571ce?iti=3&amp;htil=1&amp;vaa=1&amp;vcp=1&amp;vop=1&amp;pid=665dd6c57&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86800" y="2828135"/>
            <a:ext cx="1252728"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13_6#7989571ce?iti=1&amp;htil=1&amp;vaa=1&amp;vcp=1&amp;vop=1&amp;pid=665dd6c57&amp;color=0,55,96&amp;vtp=1&amp;bbb=1"/>
          <p:cNvSpPr/>
          <p:nvPr/>
        </p:nvSpPr>
        <p:spPr>
          <a:xfrm>
            <a:off x="751047" y="4281015"/>
            <a:ext cx="3024187" cy="767080"/>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越南著名叙事诗《金云翘传》</a:t>
            </a:r>
            <a:endParaRPr lang="en-US" altLang="zh-CN" sz="1800" dirty="0"/>
          </a:p>
        </p:txBody>
      </p:sp>
      <p:sp>
        <p:nvSpPr>
          <p:cNvPr id="8" name="QC_5_BD.13_7#7989571ce?iti=2&amp;htil=1&amp;vaa=1&amp;vcp=1&amp;vop=1&amp;pid=665dd6c57&amp;color=0,55,96&amp;vtp=1&amp;bbb=1"/>
          <p:cNvSpPr/>
          <p:nvPr/>
        </p:nvSpPr>
        <p:spPr>
          <a:xfrm>
            <a:off x="4618958" y="4281015"/>
            <a:ext cx="2338387" cy="767080"/>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朝鲜《训民正音》谚解</a:t>
            </a:r>
            <a:endParaRPr lang="en-US" altLang="zh-CN" sz="1800" dirty="0"/>
          </a:p>
        </p:txBody>
      </p:sp>
      <p:sp>
        <p:nvSpPr>
          <p:cNvPr id="9" name="QC_5_BD.13_8#7989571ce?iti=3&amp;htil=1&amp;vaa=1&amp;vcp=1&amp;vop=1&amp;pid=665dd6c57&amp;color=0,55,96&amp;vtp=1&amp;bbb=1"/>
          <p:cNvSpPr/>
          <p:nvPr/>
        </p:nvSpPr>
        <p:spPr>
          <a:xfrm>
            <a:off x="8029670" y="4281015"/>
            <a:ext cx="2566987" cy="767080"/>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日本翻译的《朱子家训》</a:t>
            </a:r>
            <a:endParaRPr lang="en-US" altLang="zh-CN" sz="1800" dirty="0"/>
          </a:p>
        </p:txBody>
      </p:sp>
      <p:sp>
        <p:nvSpPr>
          <p:cNvPr id="10" name="QC_5_BD.13_9#7989571ce.choices?vaa=1&amp;vcp=1&amp;vop=1&amp;pid=665dd6c57&amp;color=0,55,96&amp;vtp=1&amp;bbb=1"/>
          <p:cNvSpPr/>
          <p:nvPr/>
        </p:nvSpPr>
        <p:spPr>
          <a:xfrm>
            <a:off x="502920" y="4700751"/>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越、朝</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、日三国文化交流频繁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中华文化推动周边文明的发展</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儒家思想成为东南亚主流思想</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中国政治制度被东亚国家模仿</a:t>
            </a:r>
            <a:endParaRPr lang="en-US" altLang="zh-CN" sz="1800"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7989571ce?vaa=1&amp;vcp=1&amp;vop=1&amp;pid=665dd6c57&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【解析】本题考查古代越南、朝鲜、日本文化受到中华文化的影响。由图片史料信息可知,越南、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日本三国的文字都明显受到汉字的影响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,越南仿照汉字创制了喃字,朝鲜在汉字基础上创制了谚文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,日本在汉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字的基础上创制了假名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,文字的创造,推动了这些国家文化的交流和经济的发展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,可见中华文化推动周边文明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,B项正确;材料体现的是这些国家的文字都受到汉字的影响,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没有体现他们三个国家之间的交流互动,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A项;材料中只有日本的史料与儒家有关,其他两国的文字史料与儒家并无关联</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,不能得出儒家思想成为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东南亚主流思想的结论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,排除C项;根据材料可知,三则史料涉及中华文化在亚洲的传播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,均未涉及中国政治制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度的影响问题</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16_1#7989571ce?vaa=1&amp;vcp=1&amp;vop=1&amp;pid=665dd6c57&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af0a1826e?vaa=1&amp;vcp=1&amp;vop=1&amp;pid=665dd6c57&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[吉林部分高中2025高二期中]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日本民族主要是由来自西伯利亚的游牧民族通古斯人组成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，日本文化的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根基元素即通古斯文化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。经过7世纪的大化改新，又受到中国文化较多的影响，形成了自己的“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半亚半欧式”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特征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日本形成这一文化特征主要原因是(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17_2#af0a1826e.choices?vaa=1&amp;vcp=1&amp;vop=1&amp;pid=665dd6c57&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日本经历过大化改新和明治维新</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多元文化在日本本土的汇聚交融</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日本成为东西方贸易的重要枢纽</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日本的社会结构发生了巨大变化</a:t>
            </a:r>
            <a:endParaRPr lang="en-US" altLang="zh-CN" sz="1800"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af0a1826e?vaa=1&amp;vcp=1&amp;vop=1&amp;pid=665dd6c57&amp;color=0,55,96&amp;vtp=1&amp;bt=1&amp;bbb=1&amp;hb=1"/>
          <p:cNvSpPr/>
          <p:nvPr/>
        </p:nvSpPr>
        <p:spPr>
          <a:xfrm>
            <a:off x="502920" y="2078772"/>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【解析】本题考查古代日本文化。根据材料并结合所学知识可知，日本民族主要是由通古斯人组成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斯文化是其文化的根基元素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，这是本土文化基础，7世纪大化改新后又大量吸收中国文化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，来自亚洲大陆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的先进制度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、文化、技术等融入日本，多种不同源头的文化在日本汇聚，相互碰撞、交融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，才促使日本形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成独特的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“半亚半欧式”特征，B项正确；明治维新主要是日本近代向西方学习，进行全方位西化改革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动日本走上资本主义道路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，但材料未提及明治维新，且与材料时间不符，排除A项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；日本成为东西方贸易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重要枢纽是近代以后的史实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，而且不是材料现象形成的主要原因，排除C项；社会结构变化是政治、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文化等诸多因素影响下的表现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，是日本发展过程中的一个方面，并非形成独特文化特征的根源和主因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
        <p:nvSpPr>
          <p:cNvPr id="3" name="QC_5_AN.20_1#af0a1826e?vaa=1&amp;vcp=1&amp;vop=1&amp;pid=665dd6c57&amp;color=0,55,96&amp;vtp=1&amp;bbb=1"/>
          <p:cNvSpPr/>
          <p:nvPr/>
        </p:nvSpPr>
        <p:spPr>
          <a:xfrm>
            <a:off x="502920" y="53810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5199838bb?vaa=1&amp;vcp=1&amp;vop=1&amp;pid=665dd6c57&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[江西赣州2025高二期中]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阿兹特克人制定了两种历法，其中的太阳历测算出一年365天，分18个月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20天，月份有“生长月”“停水月”“降水月”“干涸月”“落果月”等，节日有“玉米神祭祀日”“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丰收感恩祭祀日”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；阿兹特克人还测算出日食和月食发生的时间。</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这些成就的取得(</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5199838bb.bracket?vaa=1&amp;vcp=1&amp;vop=1&amp;pid=665dd6c57&amp;color=0,55,96&amp;vpa=6&amp;vtp=1"/>
          <p:cNvSpPr/>
          <p:nvPr/>
        </p:nvSpPr>
        <p:spPr>
          <a:xfrm>
            <a:off x="7315675" y="2546862"/>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1_2#5199838bb.choices?vaa=1&amp;vcp=1&amp;vop=1&amp;pid=665dd6c57&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反映了阿兹特克人宗教信仰的影响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基于阿兹特克人农业生产需要</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表明阿兹特克人数学水平领先世界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得益于与印加文明的广泛交流</a:t>
            </a:r>
            <a:endParaRPr lang="en-US" altLang="zh-CN" sz="1800" dirty="0"/>
          </a:p>
        </p:txBody>
      </p:sp>
      <p:sp>
        <p:nvSpPr>
          <p:cNvPr id="5" name="QC_5_AS.22_1#5199838bb?vaa=1&amp;vcp=1&amp;vop=1&amp;pid=665dd6c57&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【解析】本题考查美洲阿兹特克文明。根据材料并结合所学知识可知，阿兹特克文明是农业文明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，准确的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天文历法对农业生产至关重要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，它能够帮助人们确定农时，以安排播种、收割等农业活动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，所以这些历法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测算是基于农业生产的实际需要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，B项正确；材料中节日名称都与农业有关，A项不符合材料主旨，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；材料没有体现与其他文明成就的比较，不能得出阿兹特克人数学水平领先世界的结论，排除C项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料中没有提到阿兹特克人与印加文明有广泛交流，也没有证据表明阿兹特克人的天文历法成就受到印加文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明的启发</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25ea276a2?vaa=1&amp;vcp=1&amp;vop=1&amp;pid=b9d30e6da&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[福建部分名校2025高二期中]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在东南亚地区，随处可以看到湿婆教、毗湿奴教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、小乘佛教和大乘佛教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的痕迹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。这些国家共享着《罗摩衍那》《摩诃婆罗多》《诃利世系》这些经典文献以及《本生经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》中的佛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教传说故事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7_1#25ea276a2.bracket?vaa=1&amp;vcp=1&amp;vop=1&amp;pid=b9d30e6da&amp;color=0,55,96&amp;vpa=7&amp;vtp=1"/>
          <p:cNvSpPr/>
          <p:nvPr/>
        </p:nvSpPr>
        <p:spPr>
          <a:xfrm>
            <a:off x="2730976"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25_2#25ea276a2.choices?vaa=1&amp;vcp=1&amp;vop=1&amp;pid=b9d30e6da&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古代印度文化影响广泛</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印度文明具有较强包容性</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东南亚文化起源于印度</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东南亚文明都与佛教有关</a:t>
            </a:r>
            <a:endParaRPr lang="en-US" altLang="zh-CN" sz="1800" dirty="0"/>
          </a:p>
        </p:txBody>
      </p:sp>
      <p:sp>
        <p:nvSpPr>
          <p:cNvPr id="5" name="QC_5_AS.26_1#25ea276a2?vaa=1&amp;vcp=1&amp;vop=1&amp;pid=b9d30e6da&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【解析】本题考查古印度文化的传播。根据材料可知，东南亚地区的佛教文化痕迹明显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，而且这里也推崇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罗摩衍那》等经典文献及佛教传说故事，结合所学知识，佛教和《罗摩衍那》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等文献都起源于古代印度，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表明古代印度文化的影响广泛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，A项正确；材料体现了古印度文化向外传播，而不是包容，排除B项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料反映东南亚文化受古印度文化影响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，但不是起源于印度，排除C项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；材料反映东南亚文明有很强的佛教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色彩</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，但不能说都与佛教有关，说法绝对，排除D项。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c287500be?vaa=1&amp;vcp=1&amp;vop=1&amp;pid=b9d30e6da&amp;color=0,55,96&amp;vtp=1&amp;bt=1&amp;bbb=1&amp;hb=1"/>
          <p:cNvSpPr/>
          <p:nvPr/>
        </p:nvSpPr>
        <p:spPr>
          <a:xfrm>
            <a:off x="502920" y="2222663"/>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[内蒙古巴彦淖尔2025高二期末]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下表所示为7世纪朝鲜半岛文化发展的相关史实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。综合表中信息可知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graphicFrame>
        <p:nvGraphicFramePr>
          <p:cNvPr id="19" name="QC_5_BD.29_2#c287500be?colgroup=10,34&amp;vaa=1&amp;vcp=1&amp;vop=1&amp;pid=b9d30e6da&amp;color=0,55,96&amp;vtp=1&amp;bbb=1"/>
          <p:cNvGraphicFramePr>
            <a:graphicFrameLocks noGrp="1"/>
          </p:cNvGraphicFramePr>
          <p:nvPr/>
        </p:nvGraphicFramePr>
        <p:xfrm>
          <a:off x="502920" y="3121188"/>
          <a:ext cx="10543032" cy="1554863"/>
        </p:xfrm>
        <a:graphic>
          <a:graphicData uri="http://schemas.openxmlformats.org/drawingml/2006/table">
            <a:tbl>
              <a:tblPr/>
              <a:tblGrid>
                <a:gridCol w="2615184"/>
                <a:gridCol w="7927848"/>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事件描述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649年以后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新罗参照唐朝制度,改革中央官制,设立执事省等机构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676年以后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新罗统一半岛后,派遣留学生赴唐学习,留学生归国推动学制与科举制建设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682年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新罗设立国学,教授儒家经典《论语》《孝经》等,培养官员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29_3#c287500be.choices?vaa=1&amp;vcp=1&amp;vop=1&amp;pid=b9d30e6da&amp;color=0,55,96&amp;vtp=1&amp;bbb=1"/>
          <p:cNvSpPr/>
          <p:nvPr/>
        </p:nvSpPr>
        <p:spPr>
          <a:xfrm>
            <a:off x="502920" y="48102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半岛文化丧失本土特色</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唐朝强制推行文化扩张</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文化交流呈现单向特征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中华文化辐射作用明显</a:t>
            </a:r>
            <a:endParaRPr lang="en-US" altLang="zh-CN" sz="1800"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c287500be?vaa=1&amp;vcp=1&amp;vop=1&amp;pid=b9d30e6da&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【解析】本题考查古代朝鲜文化。材料中新罗参照唐朝制度改革官制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,派遣留学生赴唐学习后推动学制与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科举制建设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,并设立国学教授儒家经典,这些主动吸收行为体现了中华文化对朝鲜半岛的辐射作用,D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材料未提及半岛文化丧失本土特色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,新罗在引进唐朝制度时可能结合本土实际进行改造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,如国学教育内容或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有本土化调整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,并非完全丧失本土特色,排除A项;材料显示新罗主动学习唐朝文化,如派遣留学生赴唐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,未提唐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朝强制推行文化扩张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，唐朝文化传播主要靠吸引力而非强制,排除B项;文化交流本质是双向的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,且历史上有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新罗文化传入唐朝的实例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,C项与史实不符，排除C项。</a:t>
            </a:r>
            <a:endParaRPr lang="en-US" altLang="zh-CN" dirty="0"/>
          </a:p>
        </p:txBody>
      </p:sp>
      <p:sp>
        <p:nvSpPr>
          <p:cNvPr id="3" name="QC_5_AN.32_1#c287500be?vaa=1&amp;vcp=1&amp;vop=1&amp;pid=b9d30e6da&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e7192c066.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e7192c066.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第二单元</a:t>
            </a:r>
            <a:endParaRPr lang="en-US" altLang="zh-CN" sz="5400" dirty="0"/>
          </a:p>
        </p:txBody>
      </p:sp>
      <p:sp>
        <p:nvSpPr>
          <p:cNvPr id="4" name="C_1_BD#e7192c066.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丰富多样的世界文化</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ef08757dd?vaa=1&amp;vcp=1&amp;vop=1&amp;pid=b9d30e6da&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[浙江台州2025高二期中]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日本奈良时代的都城平城京，其朱雀大街、宫城布局均仿照唐长安城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提寺由东渡僧鉴真主持修建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，其金堂斗拱样式与山西五台山佛光寺大殿相似；《东大寺献物帐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》记载了唐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代琵琶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、尺八等乐器传入日本。</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上述现象表明(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5_1#ef08757dd.bracket?vaa=1&amp;vcp=1&amp;vop=1&amp;pid=b9d30e6da&amp;color=0,55,96&amp;vpa=9&amp;vtp=1"/>
          <p:cNvSpPr/>
          <p:nvPr/>
        </p:nvSpPr>
        <p:spPr>
          <a:xfrm>
            <a:off x="52455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33_2#ef08757dd.choices?vaa=1&amp;vcp=1&amp;vop=1&amp;pid=b9d30e6da&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日本积极吸收中华文明成果</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东亚各国文化差异性彻底消失</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唐朝通过军事扩张推动文化输出</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佛教成为中日交流的纽带</a:t>
            </a:r>
            <a:endParaRPr lang="en-US" altLang="zh-CN" sz="1800" dirty="0"/>
          </a:p>
        </p:txBody>
      </p:sp>
      <p:sp>
        <p:nvSpPr>
          <p:cNvPr id="5" name="QC_5_AS.34_1#ef08757dd?vaa=1&amp;vcp=1&amp;vop=1&amp;pid=b9d30e6da&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【解析】本题考查唐文化对日本的影响。材料反映日本在都城建设（平城京布局仿唐长安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）、建筑艺术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唐招提寺金堂斗拱样式）、音乐文化（唐代乐器的传入）等多方面向唐朝学习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，有力体现了日本积极吸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收中华文明成果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，A项正确；东亚各国文化因自身独特历史、地理等因素，即便存在交融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，差异性也不会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彻底消失”，此表述过于绝对，排除B项；材料中城市规划、建筑、乐器等方面的交流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，均未显示是由唐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朝军事扩张推动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，且唐朝与日本交流多为和平形式，排除C项；唐招提寺体现佛教交流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，但材料还有城市</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规划</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、乐器传入等非佛教交流内容，仅说佛教是中日交流纽带过于片面，排除D项。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e420f7f90?vaa=1&amp;vcp=1&amp;vop=1&amp;pid=b9d30e6da&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[海南海口2025高二期末]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印加路网全长约3万千米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，这一庞大的道路网络几乎覆盖了印加帝国的整个疆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，其从南至北延伸，使得帝国的各个地区能够相互连接，无论是高山、沙漠还是其他复杂的地形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，都有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道路贯穿其中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这体现出(</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37_2#e420f7f90.choices?vaa=1&amp;vcp=1&amp;vop=1&amp;pid=b9d30e6da&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印加的交通建设突破自然束缚</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印加文明发展水平在美洲领先</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印加人是印第安文明集大成者</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印加帝国强大的规划组织能力</a:t>
            </a:r>
            <a:endParaRPr lang="en-US" altLang="zh-CN" sz="18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e420f7f90?vaa=1&amp;vcp=1&amp;vop=1&amp;pid=b9d30e6da&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【解析】本题考查美洲印加文明。根据材料“印加路网全长约3万千米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，这一庞大的道路网络几乎覆盖了印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加帝国的整个疆域</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都有道路贯穿其中”并结合所学知识可知，在当时的条件下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，要在涵盖多种复杂地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形的广阔疆域内修建如此庞大的道路网络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，需要强大的规划和组织能力来调配人力、物力等资源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了印加帝国强大的规划组织能力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，D项正确；材料中未提及印加交通建设之前所受的自然束缚情况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得出突破自然束缚的结论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，排除A项；材料仅介绍了印加帝国的道路网络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，没有与美洲其他文明的发展水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平对比</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，无法得出印加文明在美洲领先的结论，排除B项；材料主要强调的是印加帝国的道路建设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体现印加人是印第安文明的集大成者</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
        <p:nvSpPr>
          <p:cNvPr id="3" name="QC_5_AN.40_1#e420f7f90?vaa=1&amp;vcp=1&amp;vop=1&amp;pid=b9d30e6da&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8fbc7e240?vaa=1&amp;vcp=1&amp;vop=1&amp;pid=b9d30e6da&amp;color=0,55,96&amp;vtp=1&amp;bt=1&amp;bbb=1&amp;hb=1"/>
          <p:cNvSpPr/>
          <p:nvPr/>
        </p:nvSpPr>
        <p:spPr>
          <a:xfrm>
            <a:off x="502920" y="2276956"/>
            <a:ext cx="10570464" cy="328803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[江苏泰州中学2025高二质检]</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关于世界文明的历史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海内外学者论著颇丰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涉及的角度各有不同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例如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草原帝国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世界征</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服者史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希腊精神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一部文明史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伊斯兰世界帝国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印度与中国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两大文明的交往和激荡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基督教与西方文化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日本文明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一个比较的视角</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文明的十字路口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奥斯曼帝国的兴衰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太</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阳与献祭众神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阿兹特克与玛雅神话</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尼罗河畔的古埃及文明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这些书名反映了作者对世界文明的</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不同理解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据材料并结合所学知识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，围绕“世界文明”的相关内容，自拟论题，并加以阐述。（要求：论题明确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论结合</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，逻辑严密）</a:t>
            </a:r>
            <a:endParaRPr lang="en-US" altLang="zh-CN"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8fbc7e240?vaa=1&amp;vcp=1&amp;vop=1&amp;pid=b9d30e6da&amp;color=0,55,96&amp;vtp=1&amp;bt=1&amp;bbb=1&amp;hb=1"/>
          <p:cNvSpPr/>
          <p:nvPr/>
        </p:nvSpPr>
        <p:spPr>
          <a:xfrm>
            <a:off x="502920" y="1545336"/>
            <a:ext cx="10570464" cy="474535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【解析】本题考查古代世界文明多样性。首先，需要自拟合适的论题，根据材料“《希腊精神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——一部文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》《伊斯兰世界帝国》《印度与中国——两大文明的交往和激荡》《基督教与西方文化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——一个比较的视角》”，可拟定论题为“世界文明具有多样性”。然后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，从世界各个主要文明形成的原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因及其特征展开论述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：世界文明在形成和发展过程中，受到各地区自然、政治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、经济和传统等多重因素的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，具有多样性的特点。世界各个地域的早期人类社会是人类多样文化的源头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。古代西亚和北非孕育的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两河流域文明和古代埃及文明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，深刻影响了地中海周边区域。阿拉伯人继承了西亚、北非、希腊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文明的传统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，创造出自己独特的文化，其帝国成为东西方文化交流的桥梁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。古典希腊和罗马文化对欧洲文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化产生了深远影响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，西欧基督教文明在此基础上形成。南亚的古代印度文化也颇具特色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。在五千多年的历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史长河中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，勤劳智慧的中华民族创造了博大精深的中华文化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。东亚的朝鲜和日本的文化以及东南亚的文化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既有本土文化的底蕴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，又受到中华文化等外来文化的影响。因大洋阻隔而与其他大陆缺乏交流的美洲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，独</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立发展起印第安文化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。不同地区的文明，随着历史的发展不断加强交流，并相互影响。最后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，进行总结升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华论题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，世界文明具有多样性，多样的世界文明共同推动了人类文化的发展。对待不同文明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，我们应该坚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持开放包容</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、交流互鉴。本题为开放性试题，言之有理即可。</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500"/>
                                        <p:tgtEl>
                                          <p:spTgt spid="2">
                                            <p:txEl>
                                              <p:pRg st="12" end="12"/>
                                            </p:txEl>
                                          </p:spTgt>
                                        </p:tgtEl>
                                      </p:cBhvr>
                                    </p:animEffect>
                                    <p:anim calcmode="lin" valueType="num">
                                      <p:cBhvr>
                                        <p:cTn id="7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50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8fbc7e240?vaa=1&amp;vcp=1&amp;vop=1&amp;pid=b9d30e6da&amp;color=0,55,96&amp;vtp=1&amp;bt=1&amp;bbb=1&amp;hb=1"/>
          <p:cNvSpPr/>
          <p:nvPr/>
        </p:nvSpPr>
        <p:spPr>
          <a:xfrm>
            <a:off x="502920" y="1659736"/>
            <a:ext cx="10570464" cy="45453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论题：世界文明具有多样性。</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阐</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述</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：世界文明在形成和发展过程中，受到各地区自然、政治、经济和传统等多重因素的影响</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，具有多样</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性的特点</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。世界各个地域的早期人类社会是人类多样文化的源头</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。古代西亚和北非孕育的两河流域文明和</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古代埃及文明</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，深刻影响了地中海周边区域。阿拉伯人继承了西亚、北非、希腊、罗马等文明的传统</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，创</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造出自己独特的文化</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，其帝国成为东西方文化交流的桥梁</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。古典希腊和罗马文化对欧洲文化产生了深远影</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响</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，西欧基督教文明在此基础上形成。南亚的古代印度文化也颇具特色。在五千多年的历史长河中</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，勤劳</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智慧的中华民族创造了博大精深</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、源远流长的中华文化</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。东亚的朝鲜和日本的文化以及东南亚的文化既有</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本土文化的底蕴</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，又受到中华文化等外来文化的影响。因大洋阻隔而与其他大陆缺乏交流的美洲</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，独立发</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展起印第安文化</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。不同地区的文明，随着历史的发展，交流不断加强，并相互影响。</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世</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界文明具有多样性</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，多样的世界文明共同推动了人类文明的发展。对待不同文明</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，我们应该坚持开放包</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容</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、交流互鉴。</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7feb890ce?vaa=1&amp;vcp=1&amp;vop=1&amp;pid=ae658e82e&amp;color=0,55,96&amp;vtp=1&amp;bt=1&amp;bbb=1&amp;hb=1"/>
          <p:cNvSpPr/>
          <p:nvPr/>
        </p:nvSpPr>
        <p:spPr>
          <a:xfrm>
            <a:off x="502920" y="2159353"/>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[江苏苏州2025高二期中]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左图以写实手法刻画了雅典娜节游行中的人物和战马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，画面充满力量感与动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态美</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；右图以法轮、莲花、菩提树等象征符号表现了佛陀生平，注重宗教意涵的表达。</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这两幅作品(</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4" name="QC_5_BD.44_3#7feb890ce?iti=4&amp;htil=1&amp;vaa=1&amp;vcp=1&amp;vop=1&amp;pid=ae658e82e&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03704" y="3064482"/>
            <a:ext cx="1883664"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44_4#7feb890ce?iti=5&amp;htil=1&amp;vaa=1&amp;vcp=1&amp;vop=1&amp;pid=ae658e82e&amp;color=0,55,96&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61504" y="3064482"/>
            <a:ext cx="1947672"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44_5#7feb890ce?iti=4&amp;htil=1&amp;vaa=1&amp;vcp=1&amp;vop=1&amp;pid=ae658e82e&amp;color=0,55,96&amp;vtp=1&amp;bbb=1"/>
          <p:cNvSpPr/>
          <p:nvPr/>
        </p:nvSpPr>
        <p:spPr>
          <a:xfrm>
            <a:off x="1519142" y="4453354"/>
            <a:ext cx="3252788" cy="767080"/>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古希腊帕特农神庙浮雕（局部）</a:t>
            </a:r>
            <a:endParaRPr lang="en-US" altLang="zh-CN" sz="1800" dirty="0"/>
          </a:p>
        </p:txBody>
      </p:sp>
      <p:sp>
        <p:nvSpPr>
          <p:cNvPr id="7" name="QC_5_BD.44_6#7feb890ce?iti=5&amp;htil=1&amp;vaa=1&amp;vcp=1&amp;vop=1&amp;pid=ae658e82e&amp;color=0,55,96&amp;vtp=1&amp;bbb=1"/>
          <p:cNvSpPr/>
          <p:nvPr/>
        </p:nvSpPr>
        <p:spPr>
          <a:xfrm>
            <a:off x="6808946" y="4453354"/>
            <a:ext cx="3252788" cy="767080"/>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印度桑奇佛塔上的雕刻（局部）</a:t>
            </a:r>
            <a:endParaRPr lang="en-US" altLang="zh-CN" sz="1800" dirty="0"/>
          </a:p>
        </p:txBody>
      </p:sp>
      <p:sp>
        <p:nvSpPr>
          <p:cNvPr id="8" name="QC_5_BD.44_7#7feb890ce.choices?vaa=1&amp;vcp=1&amp;vop=1&amp;pid=ae658e82e&amp;color=0,55,96&amp;vtp=1&amp;bbb=1"/>
          <p:cNvSpPr/>
          <p:nvPr/>
        </p:nvSpPr>
        <p:spPr>
          <a:xfrm>
            <a:off x="502920" y="487359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体现了跨地域之间文明交流的成果</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反映了文明特征影响艺术表现形式</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均以宣扬王权至上理念为根本目的</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说明了地区文化发展水平存在差异</a:t>
            </a:r>
            <a:endParaRPr lang="en-US" altLang="zh-CN" sz="1800"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7feb890ce?vaa=1&amp;vcp=1&amp;vop=1&amp;pid=ae658e82e&amp;color=0,55,96&amp;vtp=1&amp;bt=1&amp;bbb=1&amp;hb=1"/>
          <p:cNvSpPr/>
          <p:nvPr/>
        </p:nvSpPr>
        <p:spPr>
          <a:xfrm>
            <a:off x="502920" y="2078772"/>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【解析】本题结合史料实证考查古希腊与古印度的艺术。根据材料并结合图片信息可知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，左图是古希腊帕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特农神庙浮雕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，古希腊文明具有人文主义特征，其艺术作品以写实手法刻画人物和战马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，充满力量感与动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态美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，体现了人文精神；右图是印度桑奇佛塔上的雕刻，古印度文明受佛教影响大，艺术作品用法轮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、菩提树等象征符号表现佛陀生平，注重宗教意涵表达。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这反映了不同的文明特征影响了艺术表现形式，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项正确；根据材料信息来看，左图展现古希腊文化，右图展现古印度文化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，并没有体现出这两种文化之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间存在跨地域交流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，排除A项；左图主要体现古希腊的人文精神，并非宣扬王权至上理念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，右图注重宗教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意涵表达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，也不是宣扬王权至上理念，排除C项；材料只是在描述两种不同的艺术表现形式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，并没有对古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希腊和古印度地区的文化发展水平进行比较</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，无法说明其存在差异，排除D项。</a:t>
            </a:r>
            <a:endParaRPr lang="en-US" altLang="zh-CN" dirty="0"/>
          </a:p>
        </p:txBody>
      </p:sp>
      <p:sp>
        <p:nvSpPr>
          <p:cNvPr id="3" name="QC_5_AN.47_1#7feb890ce?vaa=1&amp;vcp=1&amp;vop=1&amp;pid=ae658e82e&amp;color=0,55,96&amp;vtp=1&amp;bbb=1"/>
          <p:cNvSpPr/>
          <p:nvPr/>
        </p:nvSpPr>
        <p:spPr>
          <a:xfrm>
            <a:off x="502920" y="53810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142b04882?vaa=1&amp;vcp=1&amp;vop=1&amp;pid=ae658e82e&amp;color=0,55,96&amp;vtp=1&amp;bt=1&amp;bbb=1"/>
          <p:cNvSpPr/>
          <p:nvPr/>
        </p:nvSpPr>
        <p:spPr>
          <a:xfrm>
            <a:off x="502920" y="2457613"/>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[四川绵阳2025高二月考]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下表所示为古代世界天文历法成就（部分）。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29" name="QC_5_BD.48_2#142b04882?colgroup=2,13,14,13&amp;vaa=1&amp;vcp=1&amp;vop=1&amp;pid=ae658e82e&amp;color=0,55,96&amp;vtp=1&amp;bbb=1&amp;hb=1"/>
          <p:cNvGraphicFramePr>
            <a:graphicFrameLocks noGrp="1"/>
          </p:cNvGraphicFramePr>
          <p:nvPr/>
        </p:nvGraphicFramePr>
        <p:xfrm>
          <a:off x="502920" y="2951643"/>
          <a:ext cx="10533888" cy="1488631"/>
        </p:xfrm>
        <a:graphic>
          <a:graphicData uri="http://schemas.openxmlformats.org/drawingml/2006/table">
            <a:tbl>
              <a:tblPr/>
              <a:tblGrid>
                <a:gridCol w="731520"/>
                <a:gridCol w="3163824"/>
                <a:gridCol w="3474720"/>
                <a:gridCol w="3163824"/>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古埃及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古巴比伦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古代印加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03249">
                <a:tc>
                  <a:txBody>
                    <a:bodyPr/>
                    <a:lstStyle/>
                    <a:p>
                      <a:pPr marL="0" indent="0" algn="ctr" latinLnBrk="1" hangingPunct="0">
                        <a:lnSpc>
                          <a:spcPts val="29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天文</a:t>
                      </a:r>
                      <a:endPar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采用太阳历</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一年有365</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每月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30天</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年终另外加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5天作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为节日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采用太阴历</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定一年为354天</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个月</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大月30天</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小月29天</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小月相间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分太阳历和太阴历</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太阳历一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365天</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太阴历一年354</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一年均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12个月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48_3#142b04882.choices?vaa=1&amp;vcp=1&amp;vop=1&amp;pid=ae658e82e&amp;color=0,55,96&amp;vtp=1&amp;bbb=1"/>
          <p:cNvSpPr/>
          <p:nvPr/>
        </p:nvSpPr>
        <p:spPr>
          <a:xfrm>
            <a:off x="502920" y="4577243"/>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文明古国之间有过科技文化的交流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古代文明发展具有统一性和多样性</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新石器时代亚非与美洲已建立联系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以农立国得到古代统治者一致认可</a:t>
            </a:r>
            <a:endParaRPr lang="en-US" altLang="zh-CN" sz="1800"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0_1#142b04882?vaa=1&amp;vcp=1&amp;vop=1&amp;pid=ae658e82e&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【解析】本题结合历史解释考查古代世界的天文历法。根据材料并结合所学知识可知，古埃及、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古巴比伦、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古代印加的天文历法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，都是基于对天象（太阳、月亮运行等）观察来制定的，用于记录时间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、指导生产生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活等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，在功能和观测基础上有共性，体现古代文明发展的统一性，古埃及采用太阳历，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古巴比伦用太阴历，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古代印加采用太阳历和太阴历相结合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，且具体一年天数、月份设置等各有不同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，展现出古代文明发展在天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文历法方面的多样性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，B项正确；结合所学知识可知，古代印加帝国处于美洲，古巴比伦处于西亚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及处于北非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，几大古文明之间缺乏交流，排除A项；美洲与亚非之间的联系主要在新航路开辟之后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项；材料主要介绍三大文明古国天文历法的成就，不能看出统治者的立国思想，排除D项。</a:t>
            </a:r>
            <a:endParaRPr lang="en-US" altLang="zh-CN" dirty="0"/>
          </a:p>
        </p:txBody>
      </p:sp>
      <p:sp>
        <p:nvSpPr>
          <p:cNvPr id="3" name="QC_5_AN.51_1#142b04882?vaa=1&amp;vcp=1&amp;vop=1&amp;pid=ae658e82e&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89e39e5a5.fixed?vcp=1&amp;pid=e7192c066&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89e39e5a5.fixed?vcp=1&amp;pid=e7192c066&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第5课</a:t>
            </a:r>
            <a:endParaRPr lang="en-US" altLang="zh-CN" sz="5400" dirty="0"/>
          </a:p>
        </p:txBody>
      </p:sp>
      <p:sp>
        <p:nvSpPr>
          <p:cNvPr id="4" name="C_2_BD#89e39e5a5.fixed?vcp=1&amp;pid=e7192c066&amp;color=61,88,159&amp;vtp=1&amp;bbb=1"/>
          <p:cNvSpPr/>
          <p:nvPr/>
        </p:nvSpPr>
        <p:spPr>
          <a:xfrm>
            <a:off x="4251960" y="2267712"/>
            <a:ext cx="7918704" cy="1911096"/>
          </a:xfrm>
          <a:prstGeom prst="rect">
            <a:avLst/>
          </a:prstGeom>
          <a:noFill/>
        </p:spPr>
        <p:txBody>
          <a:bodyPr wrap="none" lIns="0" tIns="0" rIns="0" bIns="0" rtlCol="0" anchor="ctr"/>
          <a:lstStyle/>
          <a:p>
            <a:pPr algn="l" latinLnBrk="1">
              <a:lnSpc>
                <a:spcPts val="6600"/>
              </a:lnSpc>
            </a:pPr>
            <a:r>
              <a:rPr lang="en-US" altLang="zh-CN" sz="5400" b="0" i="0" dirty="0">
                <a:solidFill>
                  <a:srgbClr val="3D589F"/>
                </a:solidFill>
                <a:latin typeface="印品黑体" pitchFamily="34" charset="0"/>
                <a:ea typeface="印品黑体" pitchFamily="34" charset="-122"/>
                <a:cs typeface="印品黑体" pitchFamily="34" charset="-120"/>
              </a:rPr>
              <a:t>南亚、东亚与美洲的文化</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89e39e5a5?lid=33a503651&amp;cid=33a503651&amp;vtp=1&amp;bt=1&amp;bbb=1"/>
          <p:cNvSpPr/>
          <p:nvPr/>
        </p:nvSpPr>
        <p:spPr>
          <a:xfrm>
            <a:off x="5943600" y="1591691"/>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古代印度文化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C_1#目录1:89e39e5a5?lid=5277bdf2c&amp;cid=5277bdf2c&amp;vtp=1&amp;bbb=1"/>
          <p:cNvSpPr/>
          <p:nvPr/>
        </p:nvSpPr>
        <p:spPr>
          <a:xfrm>
            <a:off x="5943600" y="1947545"/>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古代朝鲜与日本文化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4" name="C_1#目录1:89e39e5a5?lid=dc02f771e&amp;cid=dc02f771e&amp;vtp=1&amp;bbb=1"/>
          <p:cNvSpPr/>
          <p:nvPr/>
        </p:nvSpPr>
        <p:spPr>
          <a:xfrm>
            <a:off x="5943600" y="2267458"/>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美洲印第安文化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5" name="C_1#目录1:89e39e5a5?lid=c4a80d89b&amp;cid=c4a80d89b&amp;vtp=1&amp;bbb=1">
            <a:hlinkClick r:id="rId1" action="ppaction://hlinksldjump"/>
          </p:cNvPr>
          <p:cNvSpPr/>
          <p:nvPr/>
        </p:nvSpPr>
        <p:spPr>
          <a:xfrm>
            <a:off x="5943600" y="4217162"/>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认识古代印度文化的特点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89e39e5a5?lid=adf532aad&amp;cid=adf532aad&amp;vtp=1&amp;bbb=1">
            <a:hlinkClick r:id="rId2" action="ppaction://hlinksldjump"/>
          </p:cNvPr>
          <p:cNvSpPr/>
          <p:nvPr/>
        </p:nvSpPr>
        <p:spPr>
          <a:xfrm>
            <a:off x="5943600" y="45008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儒家文化圈对周边文化的影响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7" name="C_1#目录1:89e39e5a5?lid=0c502fad1&amp;cid=0c502fad1&amp;vtp=1&amp;bbb=1"/>
          <p:cNvSpPr/>
          <p:nvPr/>
        </p:nvSpPr>
        <p:spPr>
          <a:xfrm>
            <a:off x="5943600" y="5031994"/>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美洲文化消失的原因及其启示</a:t>
            </a:r>
            <a:endParaRPr lang="en-US" altLang="zh-CN" sz="1600" dirty="0"/>
          </a:p>
        </p:txBody>
      </p:sp>
      <p:sp>
        <p:nvSpPr>
          <p:cNvPr id="8" name="C_1#目录1:89e39e5a5?lid=e3a4e1542&amp;cid=e3a4e1542&amp;vtp=1&amp;bbb=1"/>
          <p:cNvSpPr/>
          <p:nvPr/>
        </p:nvSpPr>
        <p:spPr>
          <a:xfrm>
            <a:off x="5943600" y="532142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古代朝鲜与日本文化的中国特色</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4a80d89b?vcp=1&amp;pid=000426b52&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认识古代印度文化的特点</a:t>
            </a:r>
            <a:endParaRPr lang="en-US" altLang="zh-CN" sz="2000" dirty="0"/>
          </a:p>
        </p:txBody>
      </p:sp>
      <p:sp>
        <p:nvSpPr>
          <p:cNvPr id="3" name="P_5_BD#9037fa891?vcp=1&amp;pid=c4a80d89b&amp;color=0,55,96&amp;vtp=1&amp;bbb=1"/>
          <p:cNvSpPr/>
          <p:nvPr/>
        </p:nvSpPr>
        <p:spPr>
          <a:xfrm>
            <a:off x="502920" y="1940623"/>
            <a:ext cx="10570464" cy="24466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1.宗教和哲学色彩浓厚</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1）渗透社会政治、法制、艺术、文学、音乐、风俗习惯等各领域。</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2）“业力轮回”概念，灵魂不灭，强调内心觉悟等。</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.多元包容，地域差异显著</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1）吸收了希腊、伊斯兰、波斯等文化元素。</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2）受地理环境（不同流域、山脉阻隔等）、多元宗教长期共存等影响，不同地域文明特征不同。</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9037fa891?vcp=1&amp;pid=c4a80d89b&amp;color=0,55,96&amp;mp=1&amp;vtp=1&amp;bt=1&amp;bbb=1"/>
          <p:cNvSpPr/>
          <p:nvPr/>
        </p:nvSpPr>
        <p:spPr>
          <a:xfrm>
            <a:off x="502920" y="2465233"/>
            <a:ext cx="10570464" cy="28657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3.兼有韧性（延续性）与局限性（保守性）</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1）外族多次入侵，但印度主体文化未被取缔，印度教文化始终保持主导。</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2）社会等级森严，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抑制文明发展。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4.史诗文学、数学与科学成就显著</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（1）最为著名的两大史诗《摩诃婆罗多》《罗摩衍那》成为东南亚文学重要参考。</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（2）发明数字1-9及“0”的概念，经阿拉伯人传播至欧洲，形成现代阿拉伯数字体系。</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（3）天文历法服务农业，《五大历数全书汇编》整合希腊与本土天文学成果。</a:t>
            </a:r>
            <a:endParaRPr lang="en-US" altLang="zh-CN" sz="18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e69aa89ca?vaa=1&amp;vcp=1&amp;vop=1&amp;pid=c4a80d89b&amp;color=0,55,96&amp;vtp=1&amp;bt=1&amp;bbb=1&amp;hb=1"/>
          <p:cNvSpPr/>
          <p:nvPr/>
        </p:nvSpPr>
        <p:spPr>
          <a:xfrm>
            <a:off x="502920" y="2074993"/>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[湖北武汉2025高二期中]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古代印度史诗《摩诃婆罗多》中既有对婆罗门祭祀仪式的详细描述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叙了民间英雄传说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；阿育王石柱法令用梵文、俗语等多种文字刻写，并倡导尊重佛教、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耆那教等不同教派；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笈多王朝时期既复兴印度教传统</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，又允许希腊式雕塑艺术发展。</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这反映了古代印度文化的(</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_1#e69aa89ca.bracket?vaa=1&amp;vcp=1&amp;vop=1&amp;pid=c4a80d89b&amp;color=0,55,96&amp;vpa=1&amp;vtp=1"/>
          <p:cNvSpPr/>
          <p:nvPr/>
        </p:nvSpPr>
        <p:spPr>
          <a:xfrm>
            <a:off x="9588975" y="289985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_2#e69aa89ca.choices?vaa=1&amp;vcp=1&amp;vop=1&amp;pid=c4a80d89b&amp;color=0,55,96&amp;vtp=1&amp;bbb=1"/>
          <p:cNvSpPr/>
          <p:nvPr/>
        </p:nvSpPr>
        <p:spPr>
          <a:xfrm>
            <a:off x="502920" y="3312227"/>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多样性与包容性相结合</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宗教性与世俗性相结合</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传统性与现代性相结合</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本土性与世界性相结合</a:t>
            </a:r>
            <a:endParaRPr lang="en-US" altLang="zh-CN" sz="1800" dirty="0"/>
          </a:p>
        </p:txBody>
      </p:sp>
      <p:sp>
        <p:nvSpPr>
          <p:cNvPr id="5" name="QC_5_AS.2_1#e69aa89ca?vaa=1&amp;vcp=1&amp;vop=1&amp;pid=c4a80d89b&amp;color=0,55,96&amp;vtp=1&amp;bbb=1&amp;hb=1"/>
          <p:cNvSpPr/>
          <p:nvPr/>
        </p:nvSpPr>
        <p:spPr>
          <a:xfrm>
            <a:off x="502920" y="4132013"/>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【解析】本题考查古代印度文化的特点。根据材料可知，《摩诃婆罗多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》中宗教与民间元素交融体现多样</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，阿育王多语言文字和宗教宽容政策，笈多王朝本土宗教与外来艺术并存，均凸显文化包容性，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；“宗教性与世俗性相结合”未涵盖语言、艺术等多样性，排除B项；“现代性”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不符合古代印度时空背景，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C项；材料更侧重于古代印度文化的多样与包容，“世界性”并非材料主要内容，排除D项。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df532aad?vcp=1&amp;pid=000426b52&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儒家文化圈对周边文化的影响</a:t>
            </a:r>
            <a:endParaRPr lang="en-US" altLang="zh-CN" sz="2000" dirty="0"/>
          </a:p>
        </p:txBody>
      </p:sp>
      <p:sp>
        <p:nvSpPr>
          <p:cNvPr id="3" name="P_5_BD#04b9e426b?vcp=1&amp;pid=adf532aad&amp;color=0,55,96&amp;vtp=1&amp;bbb=1&amp;hb=1"/>
          <p:cNvSpPr/>
          <p:nvPr/>
        </p:nvSpPr>
        <p:spPr>
          <a:xfrm>
            <a:off x="502920" y="1940623"/>
            <a:ext cx="10570464" cy="37071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1.政治：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日本、朝鲜等模仿中国制度，建立中央集权国家。朝鲜学习古代中国的政治制度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，日本大化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改新所推行的中央集权制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、土地制、赋税制都以唐制为蓝本。越南的教育体制、科举制移植于中国。</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日本、朝鲜、越南分别以汉字为基础创造了自己的文字。汉字传入朝鲜半岛</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、日本列岛和东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南亚地区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，各国在汉字的基础上创造出本国文字。</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.思想：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在政治生活、社会生活乃至家庭和个人生活等多方面，把儒家思想奉为正统思想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，贯彻和恪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守儒家思想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，尊奉孔子为圣人，在日常生活中遵守孔子的教导，建立孔庙，按时祭祀孔子。</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佛教、道教等由中国传入周边各国，深刻影响了当地文化的发展。</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.社会生活：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东亚和东南亚地区在律令、历法、建筑、绘画、音乐、饮食、服饰、节日、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习俗等方面，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都深受中国文化影响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5_1#74e331ca3?htil=1&amp;vaa=1&amp;vcp=1&amp;vop=1&amp;pid=adf532aad&amp;color=0,55,96&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00616" y="1809278"/>
            <a:ext cx="155448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5_2#74e331ca3?htil=1&amp;vaa=1&amp;vcp=1&amp;vop=1&amp;pid=adf532aad&amp;color=0,55,96&amp;vtp=1&amp;bt=1&amp;bbb=1&amp;hb=1&amp;hs=1"/>
          <p:cNvSpPr/>
          <p:nvPr/>
        </p:nvSpPr>
        <p:spPr>
          <a:xfrm>
            <a:off x="502920" y="1745270"/>
            <a:ext cx="8887968" cy="15608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[湖南常德2025高二月考]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日本奈良皇家寺院东大寺保存着来自唐朝的大量珍贵文物，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还包括圣武天皇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（701—756年）抄录的中国古诗文《杂集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》，以及光明皇后临摹王羲之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《乐毅论》（如下图所示），光明皇后本姓“藤原”，为模仿唐人的单姓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，在卷末落款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处署</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“藤三娘”之名。</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这反映出(</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AN.7_1#74e331ca3.bracket?vaa=1&amp;vcp=1&amp;vop=1&amp;pid=adf532aad&amp;color=0,55,96&amp;vpa=2&amp;vtp=1"/>
          <p:cNvSpPr/>
          <p:nvPr/>
        </p:nvSpPr>
        <p:spPr>
          <a:xfrm>
            <a:off x="3619976" y="2953929"/>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5" name="QC_5_BD.5_3#74e331ca3.choices?htil=1&amp;vaa=1&amp;vcp=1&amp;vop=1&amp;pid=adf532aad&amp;color=0,55,96&amp;vtp=1&amp;bbb=1&amp;hs=1"/>
          <p:cNvSpPr/>
          <p:nvPr/>
        </p:nvSpPr>
        <p:spPr>
          <a:xfrm>
            <a:off x="502920" y="3333977"/>
            <a:ext cx="8887968" cy="748030"/>
          </a:xfrm>
          <a:prstGeom prst="rect">
            <a:avLst/>
          </a:prstGeom>
          <a:noFill/>
        </p:spPr>
        <p:txBody>
          <a:bodyPr wrap="none" lIns="0" tIns="0" rIns="0" bIns="0" rtlCol="0" anchor="t"/>
          <a:lstStyle/>
          <a:p>
            <a:pPr latinLnBrk="1">
              <a:lnSpc>
                <a:spcPts val="3200"/>
              </a:lnSpc>
              <a:tabLst>
                <a:tab pos="455168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唐文化繁荣与辐射</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日本借助唐制强化集权</a:t>
            </a:r>
            <a:endParaRPr lang="en-US" altLang="zh-CN" sz="1800" dirty="0"/>
          </a:p>
          <a:p>
            <a:pPr latinLnBrk="1">
              <a:lnSpc>
                <a:spcPts val="3000"/>
              </a:lnSpc>
              <a:tabLst>
                <a:tab pos="4551680"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唐朝社会开放包容</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中日开始直接文化交流</a:t>
            </a:r>
            <a:endParaRPr lang="en-US" altLang="zh-CN" sz="1800" dirty="0"/>
          </a:p>
        </p:txBody>
      </p:sp>
      <p:sp>
        <p:nvSpPr>
          <p:cNvPr id="6" name="QC_5_AS.6_1#74e331ca3?vaa=1&amp;vcp=1&amp;vop=1&amp;pid=adf532aad&amp;color=0,55,96&amp;vtp=1&amp;bbb=1&amp;hb=1&amp;hs=1"/>
          <p:cNvSpPr/>
          <p:nvPr/>
        </p:nvSpPr>
        <p:spPr>
          <a:xfrm>
            <a:off x="502920" y="4134076"/>
            <a:ext cx="10570464" cy="19606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【解析】本题考查古代日本文化受到唐朝文化的影响。根据材料中日本东大寺的珍藏文物可知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，日本统治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集团推崇唐朝文化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，这反映出唐文化的繁荣及对周边地区的辐射，A项正确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；材料主要围绕的是唐朝文化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在日本的传播和影响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，并非日本借唐制强化集权，排除B项；日本大量吸收唐朝文明成果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，这反映出日本</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社会具有开放包容性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，无法直接反映出唐朝社会的包容性，排除C项；唐朝之前，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中日之间已有文化交流，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7827</Words>
  <Application>WPS 演示</Application>
  <PresentationFormat>宽屏</PresentationFormat>
  <Paragraphs>325</Paragraphs>
  <Slides>29</Slides>
  <Notes>29</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29</vt:i4>
      </vt:variant>
    </vt:vector>
  </HeadingPairs>
  <TitlesOfParts>
    <vt:vector size="51"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Calibri</vt:lpstr>
      <vt:lpstr>等线</vt:lpstr>
      <vt:lpstr>仿宋</vt:lpstr>
      <vt:lpstr>仿宋</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6</cp:revision>
  <dcterms:created xsi:type="dcterms:W3CDTF">2025-10-24T08:44:00Z</dcterms:created>
  <dcterms:modified xsi:type="dcterms:W3CDTF">2025-10-27T07:54:08Z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CC053B37FCF04AFFB0D1C7E5655668FF_13</vt:lpwstr>
  </property>
  <property fmtid="{D5CDD505-2E9C-101B-9397-08002B2CF9AE}" pid="3" name="KSOProductBuildVer">
    <vt:lpwstr>2052-12.1.0.23125</vt:lpwstr>
  </property>
</Properties>
</file>